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540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2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0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2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5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9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0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5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5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3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03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3/13/2021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9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ature.com/natu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2EC32AE-E4F8-4BC6-BEF2-B48BDD157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3E0C8-C7D1-40DC-AAAC-6059B0B06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0863" y="1079500"/>
            <a:ext cx="3882286" cy="2138400"/>
          </a:xfrm>
        </p:spPr>
        <p:txBody>
          <a:bodyPr>
            <a:normAutofit/>
          </a:bodyPr>
          <a:lstStyle/>
          <a:p>
            <a:r>
              <a:rPr lang="en-GB" sz="4400"/>
              <a:t>Lament, Despair and Hope in Creation Care</a:t>
            </a:r>
          </a:p>
        </p:txBody>
      </p:sp>
      <p:pic>
        <p:nvPicPr>
          <p:cNvPr id="4" name="Picture 3" descr="Plant growing in a concrete crack">
            <a:extLst>
              <a:ext uri="{FF2B5EF4-FFF2-40B4-BE49-F238E27FC236}">
                <a16:creationId xmlns:a16="http://schemas.microsoft.com/office/drawing/2014/main" id="{9C40019E-AA15-40E0-AFB1-C8A050D27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5" r="24219" b="-1"/>
          <a:stretch/>
        </p:blipFill>
        <p:spPr>
          <a:xfrm>
            <a:off x="20" y="10"/>
            <a:ext cx="7211993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11C822-2379-4749-95C7-3CDA93294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2006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5">
            <a:extLst>
              <a:ext uri="{FF2B5EF4-FFF2-40B4-BE49-F238E27FC236}">
                <a16:creationId xmlns:a16="http://schemas.microsoft.com/office/drawing/2014/main" id="{A8A1D298-6E02-45B2-B1B6-03E759BAC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86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36929-E719-4B54-8717-D2470C86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Creation is groaning (Romans 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D99AA-6A16-4006-B128-E16413901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AutoShape 2" descr="Nature">
            <a:hlinkClick r:id="rId2"/>
            <a:extLst>
              <a:ext uri="{FF2B5EF4-FFF2-40B4-BE49-F238E27FC236}">
                <a16:creationId xmlns:a16="http://schemas.microsoft.com/office/drawing/2014/main" id="{9D6EAC41-228E-46A8-A688-8182C9C8B1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EED95-2A35-470E-915C-5A9083463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69" y="1508125"/>
            <a:ext cx="6686333" cy="5172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6A8F2-00D2-4959-9521-A9CFC5F34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039" y="1508125"/>
            <a:ext cx="6913526" cy="5325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4B4CE9-7C9C-43E1-960C-19CBC68A2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328" y="177800"/>
            <a:ext cx="7277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FC619-B637-4ABD-9444-3F4EFC84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536575"/>
            <a:ext cx="4078800" cy="1453003"/>
          </a:xfrm>
        </p:spPr>
        <p:txBody>
          <a:bodyPr wrap="square" anchor="b">
            <a:normAutofit/>
          </a:bodyPr>
          <a:lstStyle/>
          <a:p>
            <a:pPr algn="ctr"/>
            <a:r>
              <a:rPr lang="en-GB" dirty="0"/>
              <a:t>Lament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6D745DA-D03E-47A2-9936-01C39D51A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7594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923F1-5541-4F60-9283-75A732981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209800"/>
            <a:ext cx="5905500" cy="3505200"/>
          </a:xfrm>
        </p:spPr>
        <p:txBody>
          <a:bodyPr wrap="square">
            <a:noAutofit/>
          </a:bodyPr>
          <a:lstStyle/>
          <a:p>
            <a:pPr lvl="0">
              <a:lnSpc>
                <a:spcPct val="140000"/>
              </a:lnSpc>
            </a:pPr>
            <a:r>
              <a:rPr lang="en-GB" sz="1400" dirty="0"/>
              <a:t>Address  - “My God, My God…(22:1a)”</a:t>
            </a:r>
          </a:p>
          <a:p>
            <a:pPr lvl="0">
              <a:lnSpc>
                <a:spcPct val="140000"/>
              </a:lnSpc>
            </a:pPr>
            <a:r>
              <a:rPr lang="en-GB" sz="1400" dirty="0"/>
              <a:t>Complaint  - “Why have you forsaken me? Why are you so far from helping me, from the words of my groaning?” (22:1b)</a:t>
            </a:r>
          </a:p>
          <a:p>
            <a:pPr lvl="0">
              <a:lnSpc>
                <a:spcPct val="140000"/>
              </a:lnSpc>
            </a:pPr>
            <a:r>
              <a:rPr lang="en-GB" sz="1400" dirty="0"/>
              <a:t>Confession of trust – “Yet you are holy, enthroned on the praises of Israel. In you our ancestors trusted; they trusted, and you delivered them.” (22:3-4)</a:t>
            </a:r>
          </a:p>
          <a:p>
            <a:pPr lvl="0">
              <a:lnSpc>
                <a:spcPct val="140000"/>
              </a:lnSpc>
            </a:pPr>
            <a:r>
              <a:rPr lang="en-GB" sz="1400" dirty="0"/>
              <a:t>Petition – “Do not be far from me, for trouble is near and there is no one to help.” (22:11)</a:t>
            </a:r>
          </a:p>
          <a:p>
            <a:pPr lvl="0">
              <a:lnSpc>
                <a:spcPct val="140000"/>
              </a:lnSpc>
            </a:pPr>
            <a:r>
              <a:rPr lang="en-GB" sz="1400" dirty="0"/>
              <a:t>Vow of praise – “From the horns of the wild oxen you have rescued me. I will tell of your name to my brothers and sisters; in the midst of the congregation I will praise you.” (22:21a-22)  </a:t>
            </a:r>
          </a:p>
        </p:txBody>
      </p:sp>
      <p:pic>
        <p:nvPicPr>
          <p:cNvPr id="4098" name="Picture 2" descr="persons hand on brown textile">
            <a:extLst>
              <a:ext uri="{FF2B5EF4-FFF2-40B4-BE49-F238E27FC236}">
                <a16:creationId xmlns:a16="http://schemas.microsoft.com/office/drawing/2014/main" id="{07C7904F-74BE-4755-8928-D5F295E37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0"/>
          <a:stretch/>
        </p:blipFill>
        <p:spPr bwMode="auto">
          <a:xfrm>
            <a:off x="6080462" y="10"/>
            <a:ext cx="611153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279C8A1-C4E4-4DE9-934E-91221AC99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ody of water">
            <a:extLst>
              <a:ext uri="{FF2B5EF4-FFF2-40B4-BE49-F238E27FC236}">
                <a16:creationId xmlns:a16="http://schemas.microsoft.com/office/drawing/2014/main" id="{D3CDE7CD-83EB-4629-A70E-3C28818C3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3"/>
          <a:stretch/>
        </p:blipFill>
        <p:spPr bwMode="auto">
          <a:xfrm>
            <a:off x="20" y="10"/>
            <a:ext cx="3863955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6C7ED5D-77C4-4564-8B1A-E55609CF4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7986" y="1964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9D7C-F8E4-4B02-B4A5-83CEB6E6A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986" y="2413468"/>
            <a:ext cx="6318000" cy="3365032"/>
          </a:xfrm>
        </p:spPr>
        <p:txBody>
          <a:bodyPr>
            <a:normAutofit/>
          </a:bodyPr>
          <a:lstStyle/>
          <a:p>
            <a:r>
              <a:rPr lang="en-GB" dirty="0"/>
              <a:t>God loves the earth (Genesis, John 3)</a:t>
            </a:r>
          </a:p>
          <a:p>
            <a:r>
              <a:rPr lang="en-GB" dirty="0"/>
              <a:t>He is committed to his creation on an ongoing basis (Colossians 1, John 1)</a:t>
            </a:r>
          </a:p>
          <a:p>
            <a:r>
              <a:rPr lang="en-GB" dirty="0"/>
              <a:t>Humans have a role to play (Leviticus, Deuteronomy, obedience=blessing for land)</a:t>
            </a:r>
          </a:p>
          <a:p>
            <a:r>
              <a:rPr lang="en-GB" dirty="0"/>
              <a:t>There is a promise of renewal (Revelation)</a:t>
            </a:r>
          </a:p>
        </p:txBody>
      </p:sp>
    </p:spTree>
    <p:extLst>
      <p:ext uri="{BB962C8B-B14F-4D97-AF65-F5344CB8AC3E}">
        <p14:creationId xmlns:p14="http://schemas.microsoft.com/office/powerpoint/2010/main" val="2126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76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2EC32AE-E4F8-4BC6-BEF2-B48BDD157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9847D-76EB-4CCA-917D-65BBE7601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863" y="1079500"/>
            <a:ext cx="3882286" cy="21384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800"/>
              <a:t>Creation is speaking</a:t>
            </a:r>
          </a:p>
        </p:txBody>
      </p:sp>
      <p:pic>
        <p:nvPicPr>
          <p:cNvPr id="2050" name="Picture 2" descr="planet earth close-up photography">
            <a:extLst>
              <a:ext uri="{FF2B5EF4-FFF2-40B4-BE49-F238E27FC236}">
                <a16:creationId xmlns:a16="http://schemas.microsoft.com/office/drawing/2014/main" id="{B4C1E8A9-5B94-4F5C-9BE1-9A5B30F9D4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"/>
          <a:stretch/>
        </p:blipFill>
        <p:spPr bwMode="auto">
          <a:xfrm>
            <a:off x="20" y="10"/>
            <a:ext cx="72119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211C822-2379-4749-95C7-3CDA93294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2006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399139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LightSeedRightStep">
      <a:dk1>
        <a:srgbClr val="000000"/>
      </a:dk1>
      <a:lt1>
        <a:srgbClr val="FFFFFF"/>
      </a:lt1>
      <a:dk2>
        <a:srgbClr val="333820"/>
      </a:dk2>
      <a:lt2>
        <a:srgbClr val="E8E5E2"/>
      </a:lt2>
      <a:accent1>
        <a:srgbClr val="87A4C7"/>
      </a:accent1>
      <a:accent2>
        <a:srgbClr val="787BC1"/>
      </a:accent2>
      <a:accent3>
        <a:srgbClr val="A791CC"/>
      </a:accent3>
      <a:accent4>
        <a:srgbClr val="B278C1"/>
      </a:accent4>
      <a:accent5>
        <a:srgbClr val="CC91BF"/>
      </a:accent5>
      <a:accent6>
        <a:srgbClr val="C17893"/>
      </a:accent6>
      <a:hlink>
        <a:srgbClr val="9A7E5D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213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Avenir Next LT Pro</vt:lpstr>
      <vt:lpstr>Goudy Old Style</vt:lpstr>
      <vt:lpstr>Wingdings</vt:lpstr>
      <vt:lpstr>FrostyVTI</vt:lpstr>
      <vt:lpstr>Lament, Despair and Hope in Creation Care</vt:lpstr>
      <vt:lpstr>Creation is groaning (Romans 8)</vt:lpstr>
      <vt:lpstr>Lament</vt:lpstr>
      <vt:lpstr>PowerPoint Presentation</vt:lpstr>
      <vt:lpstr>Creation is speaking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Lament, Despair and Hope in Creation Care</dc:title>
  <dc:creator>Amy Ross</dc:creator>
  <cp:lastModifiedBy>Amy Ross</cp:lastModifiedBy>
  <cp:revision>5</cp:revision>
  <dcterms:created xsi:type="dcterms:W3CDTF">2021-03-13T06:29:58Z</dcterms:created>
  <dcterms:modified xsi:type="dcterms:W3CDTF">2021-03-13T07:55:33Z</dcterms:modified>
</cp:coreProperties>
</file>